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AEM Cloud Migration – Before &amp; After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Visualizing content model, reusability, and promotion automation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182880"/>
            <a:ext cx="822960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200" b="1"/>
              <a:t>Legacy On‑Prem Architecture (High‑Level)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82880" y="1097280"/>
            <a:ext cx="1463040" cy="731520"/>
          </a:xfrm>
          <a:prstGeom prst="roundRect">
            <a:avLst/>
          </a:prstGeom>
          <a:solidFill>
            <a:srgbClr val="C8C8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Content Authors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11680" y="1097280"/>
            <a:ext cx="2194560" cy="73152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AEM Author
(On‑Prem)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0" y="1097280"/>
            <a:ext cx="2194560" cy="73152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AEM Publish Tier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949440" y="1097280"/>
            <a:ext cx="1463040" cy="731520"/>
          </a:xfrm>
          <a:prstGeom prst="roundRect">
            <a:avLst/>
          </a:prstGeom>
          <a:solidFill>
            <a:srgbClr val="FFE1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Dispatcher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657600" y="2560320"/>
            <a:ext cx="1828800" cy="731520"/>
          </a:xfrm>
          <a:prstGeom prst="roundRect">
            <a:avLst/>
          </a:prstGeom>
          <a:solidFill>
            <a:srgbClr val="FFEBC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Website Visitors</a:t>
            </a:r>
          </a:p>
        </p:txBody>
      </p:sp>
      <p:cxnSp>
        <p:nvCxnSpPr>
          <p:cNvPr id="8" name="Connector 7"/>
          <p:cNvCxnSpPr/>
          <p:nvPr/>
        </p:nvCxnSpPr>
        <p:spPr>
          <a:xfrm flipV="1">
            <a:off x="0" y="1097280"/>
            <a:ext cx="0" cy="73152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or 8"/>
          <p:cNvCxnSpPr/>
          <p:nvPr/>
        </p:nvCxnSpPr>
        <p:spPr>
          <a:xfrm flipV="1">
            <a:off x="0" y="1097280"/>
            <a:ext cx="0" cy="73152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or 9"/>
          <p:cNvCxnSpPr/>
          <p:nvPr/>
        </p:nvCxnSpPr>
        <p:spPr>
          <a:xfrm flipV="1">
            <a:off x="0" y="1097280"/>
            <a:ext cx="0" cy="73152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or 10"/>
          <p:cNvCxnSpPr/>
          <p:nvPr/>
        </p:nvCxnSpPr>
        <p:spPr>
          <a:xfrm flipH="1">
            <a:off x="0" y="1828800"/>
            <a:ext cx="0" cy="73152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182880"/>
            <a:ext cx="822960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200" b="1"/>
              <a:t>Target AEM as a Cloud Service (High‑Level)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82880" y="1097280"/>
            <a:ext cx="1463040" cy="731520"/>
          </a:xfrm>
          <a:prstGeom prst="roundRect">
            <a:avLst/>
          </a:prstGeom>
          <a:solidFill>
            <a:srgbClr val="C8C8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Content Authors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828800" y="548640"/>
            <a:ext cx="2194560" cy="731520"/>
          </a:xfrm>
          <a:prstGeom prst="roundRect">
            <a:avLst/>
          </a:prstGeom>
          <a:solidFill>
            <a:srgbClr val="FFE1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Cloud Manager CI/CD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206240" y="1097280"/>
            <a:ext cx="2194560" cy="73152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AEMaaCS Author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583680" y="1097280"/>
            <a:ext cx="1828800" cy="73152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AEMaaCS Publish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03520" y="2560320"/>
            <a:ext cx="1828800" cy="731520"/>
          </a:xfrm>
          <a:prstGeom prst="roundRect">
            <a:avLst/>
          </a:prstGeom>
          <a:solidFill>
            <a:srgbClr val="FFE1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Edge CDN / WAF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57600" y="3657600"/>
            <a:ext cx="1828800" cy="731520"/>
          </a:xfrm>
          <a:prstGeom prst="roundRect">
            <a:avLst/>
          </a:prstGeom>
          <a:solidFill>
            <a:srgbClr val="FFEBC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Omnichannel Visitors</a:t>
            </a:r>
          </a:p>
        </p:txBody>
      </p:sp>
      <p:cxnSp>
        <p:nvCxnSpPr>
          <p:cNvPr id="9" name="Connector 8"/>
          <p:cNvCxnSpPr/>
          <p:nvPr/>
        </p:nvCxnSpPr>
        <p:spPr>
          <a:xfrm flipV="1">
            <a:off x="0" y="1097280"/>
            <a:ext cx="0" cy="73152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or 9"/>
          <p:cNvCxnSpPr/>
          <p:nvPr/>
        </p:nvCxnSpPr>
        <p:spPr>
          <a:xfrm flipV="1">
            <a:off x="0" y="1097280"/>
            <a:ext cx="0" cy="18288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or 10"/>
          <p:cNvCxnSpPr/>
          <p:nvPr/>
        </p:nvCxnSpPr>
        <p:spPr>
          <a:xfrm flipV="1">
            <a:off x="0" y="1097280"/>
            <a:ext cx="0" cy="73152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or 11"/>
          <p:cNvCxnSpPr/>
          <p:nvPr/>
        </p:nvCxnSpPr>
        <p:spPr>
          <a:xfrm flipH="1">
            <a:off x="0" y="1828800"/>
            <a:ext cx="0" cy="73152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or 12"/>
          <p:cNvCxnSpPr/>
          <p:nvPr/>
        </p:nvCxnSpPr>
        <p:spPr>
          <a:xfrm flipH="1">
            <a:off x="0" y="3291840"/>
            <a:ext cx="0" cy="3657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182880"/>
            <a:ext cx="822960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200" b="1"/>
              <a:t>Legacy Content Model (Page‑Centric)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65760" y="1097280"/>
            <a:ext cx="1828800" cy="731520"/>
          </a:xfrm>
          <a:prstGeom prst="roundRect">
            <a:avLst/>
          </a:prstGeom>
          <a:solidFill>
            <a:srgbClr val="F0F0F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Category Page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65760" y="2194560"/>
            <a:ext cx="1828800" cy="731520"/>
          </a:xfrm>
          <a:prstGeom prst="roundRect">
            <a:avLst/>
          </a:prstGeom>
          <a:solidFill>
            <a:srgbClr val="F0F0F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Class Page
(Type A)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43200" y="2194560"/>
            <a:ext cx="1828800" cy="731520"/>
          </a:xfrm>
          <a:prstGeom prst="roundRect">
            <a:avLst/>
          </a:prstGeom>
          <a:solidFill>
            <a:srgbClr val="F0F0F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Class Page
(Type B)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65760" y="3291840"/>
            <a:ext cx="1828800" cy="731520"/>
          </a:xfrm>
          <a:prstGeom prst="roundRect">
            <a:avLst/>
          </a:prstGeom>
          <a:solidFill>
            <a:srgbClr val="FFEBC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Product Page A1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43200" y="3291840"/>
            <a:ext cx="1828800" cy="731520"/>
          </a:xfrm>
          <a:prstGeom prst="roundRect">
            <a:avLst/>
          </a:prstGeom>
          <a:solidFill>
            <a:srgbClr val="FFEBC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Product Page A2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120640" y="3291840"/>
            <a:ext cx="1828800" cy="731520"/>
          </a:xfrm>
          <a:prstGeom prst="roundRect">
            <a:avLst/>
          </a:prstGeom>
          <a:solidFill>
            <a:srgbClr val="FFEBC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Product Page B1</a:t>
            </a:r>
          </a:p>
        </p:txBody>
      </p:sp>
      <p:cxnSp>
        <p:nvCxnSpPr>
          <p:cNvPr id="9" name="Connector 8"/>
          <p:cNvCxnSpPr/>
          <p:nvPr/>
        </p:nvCxnSpPr>
        <p:spPr>
          <a:xfrm>
            <a:off x="0" y="1828800"/>
            <a:ext cx="0" cy="3657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or 9"/>
          <p:cNvCxnSpPr/>
          <p:nvPr/>
        </p:nvCxnSpPr>
        <p:spPr>
          <a:xfrm>
            <a:off x="0" y="1828800"/>
            <a:ext cx="0" cy="3657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or 10"/>
          <p:cNvCxnSpPr/>
          <p:nvPr/>
        </p:nvCxnSpPr>
        <p:spPr>
          <a:xfrm>
            <a:off x="0" y="2926080"/>
            <a:ext cx="0" cy="3657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or 11"/>
          <p:cNvCxnSpPr/>
          <p:nvPr/>
        </p:nvCxnSpPr>
        <p:spPr>
          <a:xfrm>
            <a:off x="0" y="2926080"/>
            <a:ext cx="0" cy="3657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or 12"/>
          <p:cNvCxnSpPr/>
          <p:nvPr/>
        </p:nvCxnSpPr>
        <p:spPr>
          <a:xfrm>
            <a:off x="0" y="2926080"/>
            <a:ext cx="0" cy="3657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486400" y="1280160"/>
            <a:ext cx="2286000" cy="731520"/>
          </a:xfrm>
          <a:prstGeom prst="roundRect">
            <a:avLst/>
          </a:prstGeom>
          <a:solidFill>
            <a:srgbClr val="FFC8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High duplication
Manual SEO updates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182880"/>
            <a:ext cx="822960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200" b="1"/>
              <a:t>Target Content Model (Reusable XFs)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65760" y="1005840"/>
            <a:ext cx="2377440" cy="82296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XF Library
(Product, Promo, Hero)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291840" y="1005840"/>
            <a:ext cx="2377440" cy="822960"/>
          </a:xfrm>
          <a:prstGeom prst="roundRect">
            <a:avLst/>
          </a:prstGeom>
          <a:solidFill>
            <a:srgbClr val="C8C8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Page Templates
(Category, Class, Product)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17920" y="1005840"/>
            <a:ext cx="2377440" cy="822960"/>
          </a:xfrm>
          <a:prstGeom prst="roundRect">
            <a:avLst/>
          </a:prstGeom>
          <a:solidFill>
            <a:srgbClr val="FFE1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Dynamic Rules
(Store, Time, Segment)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91840" y="2468880"/>
            <a:ext cx="2377440" cy="822960"/>
          </a:xfrm>
          <a:prstGeom prst="roundRect">
            <a:avLst/>
          </a:prstGeom>
          <a:solidFill>
            <a:srgbClr val="FFEBC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Rendered Pages
(Assembled at Publish)</a:t>
            </a:r>
          </a:p>
        </p:txBody>
      </p:sp>
      <p:cxnSp>
        <p:nvCxnSpPr>
          <p:cNvPr id="7" name="Connector 6"/>
          <p:cNvCxnSpPr/>
          <p:nvPr/>
        </p:nvCxnSpPr>
        <p:spPr>
          <a:xfrm flipV="1">
            <a:off x="0" y="1005840"/>
            <a:ext cx="0" cy="8229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or 7"/>
          <p:cNvCxnSpPr/>
          <p:nvPr/>
        </p:nvCxnSpPr>
        <p:spPr>
          <a:xfrm>
            <a:off x="0" y="1828800"/>
            <a:ext cx="0" cy="64008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or 8"/>
          <p:cNvCxnSpPr/>
          <p:nvPr/>
        </p:nvCxnSpPr>
        <p:spPr>
          <a:xfrm flipH="1">
            <a:off x="0" y="1828800"/>
            <a:ext cx="0" cy="64008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365760" y="2468880"/>
            <a:ext cx="2377440" cy="822960"/>
          </a:xfrm>
          <a:prstGeom prst="roundRect">
            <a:avLst/>
          </a:prstGeom>
          <a:solidFill>
            <a:srgbClr val="D2F5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Automation
Promotions API</a:t>
            </a:r>
          </a:p>
        </p:txBody>
      </p:sp>
      <p:cxnSp>
        <p:nvCxnSpPr>
          <p:cNvPr id="11" name="Connector 10"/>
          <p:cNvCxnSpPr/>
          <p:nvPr/>
        </p:nvCxnSpPr>
        <p:spPr>
          <a:xfrm flipV="1">
            <a:off x="0" y="2468880"/>
            <a:ext cx="0" cy="8229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182880"/>
            <a:ext cx="822960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200" b="1"/>
              <a:t>Store‑Level &amp; Time‑Based Promotion Automation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74320" y="1097280"/>
            <a:ext cx="2194560" cy="822960"/>
          </a:xfrm>
          <a:prstGeom prst="roundRect">
            <a:avLst/>
          </a:prstGeom>
          <a:solidFill>
            <a:srgbClr val="FFEBC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Merch Ops
(Promo Spreadsheet)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26080" y="1097280"/>
            <a:ext cx="2194560" cy="822960"/>
          </a:xfrm>
          <a:prstGeom prst="roundRect">
            <a:avLst/>
          </a:prstGeom>
          <a:solidFill>
            <a:srgbClr val="D2F5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Promotions API
(Node.js/Adobe I/O)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577840" y="1097280"/>
            <a:ext cx="2194560" cy="82296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XF Library
Auto‑Update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26080" y="2560320"/>
            <a:ext cx="2194560" cy="822960"/>
          </a:xfrm>
          <a:prstGeom prst="roundRect">
            <a:avLst/>
          </a:prstGeom>
          <a:solidFill>
            <a:srgbClr val="FFEBC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Dynamic Pages
&amp; Targeted Offers</a:t>
            </a:r>
          </a:p>
        </p:txBody>
      </p:sp>
      <p:cxnSp>
        <p:nvCxnSpPr>
          <p:cNvPr id="7" name="Connector 6"/>
          <p:cNvCxnSpPr/>
          <p:nvPr/>
        </p:nvCxnSpPr>
        <p:spPr>
          <a:xfrm flipV="1">
            <a:off x="0" y="1097280"/>
            <a:ext cx="0" cy="8229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or 7"/>
          <p:cNvCxnSpPr/>
          <p:nvPr/>
        </p:nvCxnSpPr>
        <p:spPr>
          <a:xfrm flipV="1">
            <a:off x="0" y="1097280"/>
            <a:ext cx="0" cy="82296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or 8"/>
          <p:cNvCxnSpPr/>
          <p:nvPr/>
        </p:nvCxnSpPr>
        <p:spPr>
          <a:xfrm flipH="1">
            <a:off x="0" y="1920240"/>
            <a:ext cx="0" cy="64008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2926080" y="3657600"/>
            <a:ext cx="2194560" cy="822960"/>
          </a:xfrm>
          <a:prstGeom prst="roundRect">
            <a:avLst/>
          </a:prstGeom>
          <a:solidFill>
            <a:srgbClr val="FFE1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Edge CDN
Personalized Cache</a:t>
            </a:r>
          </a:p>
        </p:txBody>
      </p:sp>
      <p:cxnSp>
        <p:nvCxnSpPr>
          <p:cNvPr id="11" name="Connector 10"/>
          <p:cNvCxnSpPr/>
          <p:nvPr/>
        </p:nvCxnSpPr>
        <p:spPr>
          <a:xfrm>
            <a:off x="0" y="3383280"/>
            <a:ext cx="0" cy="27432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AEM Cloud Migration – Before &amp; After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3</cp:revision>
  <dcterms:created xsi:type="dcterms:W3CDTF">2013-01-27T09:14:16Z</dcterms:created>
  <dcterms:modified xsi:type="dcterms:W3CDTF">2025-05-20T13:22:05Z</dcterms:modified>
  <cp:category/>
</cp:coreProperties>
</file>